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5"/>
  </p:notesMasterIdLst>
  <p:sldIdLst>
    <p:sldId id="277" r:id="rId2"/>
    <p:sldId id="288" r:id="rId3"/>
    <p:sldId id="325" r:id="rId4"/>
    <p:sldId id="326" r:id="rId5"/>
    <p:sldId id="327" r:id="rId6"/>
    <p:sldId id="328" r:id="rId7"/>
    <p:sldId id="329" r:id="rId8"/>
    <p:sldId id="330" r:id="rId9"/>
    <p:sldId id="344" r:id="rId10"/>
    <p:sldId id="332" r:id="rId11"/>
    <p:sldId id="333" r:id="rId12"/>
    <p:sldId id="334" r:id="rId13"/>
    <p:sldId id="335" r:id="rId14"/>
    <p:sldId id="336" r:id="rId15"/>
    <p:sldId id="337" r:id="rId16"/>
    <p:sldId id="338" r:id="rId17"/>
    <p:sldId id="339" r:id="rId18"/>
    <p:sldId id="315" r:id="rId19"/>
    <p:sldId id="340" r:id="rId20"/>
    <p:sldId id="341" r:id="rId21"/>
    <p:sldId id="342" r:id="rId22"/>
    <p:sldId id="343" r:id="rId23"/>
    <p:sldId id="287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57F41039-950C-4DEF-A87D-47BD05F4E97B}">
          <p14:sldIdLst>
            <p14:sldId id="277"/>
            <p14:sldId id="288"/>
            <p14:sldId id="325"/>
            <p14:sldId id="326"/>
            <p14:sldId id="327"/>
            <p14:sldId id="328"/>
            <p14:sldId id="329"/>
            <p14:sldId id="330"/>
            <p14:sldId id="344"/>
            <p14:sldId id="332"/>
            <p14:sldId id="333"/>
            <p14:sldId id="334"/>
            <p14:sldId id="335"/>
            <p14:sldId id="336"/>
            <p14:sldId id="337"/>
            <p14:sldId id="338"/>
            <p14:sldId id="339"/>
            <p14:sldId id="315"/>
            <p14:sldId id="340"/>
            <p14:sldId id="341"/>
            <p14:sldId id="342"/>
            <p14:sldId id="343"/>
            <p14:sldId id="28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CC"/>
    <a:srgbClr val="F0D2FE"/>
    <a:srgbClr val="FFEFFF"/>
    <a:srgbClr val="FFFBFF"/>
    <a:srgbClr val="A953FF"/>
    <a:srgbClr val="EFCEFE"/>
    <a:srgbClr val="E0C1FF"/>
    <a:srgbClr val="6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1" autoAdjust="0"/>
    <p:restoredTop sz="94660"/>
  </p:normalViewPr>
  <p:slideViewPr>
    <p:cSldViewPr snapToGrid="0">
      <p:cViewPr varScale="1">
        <p:scale>
          <a:sx n="76" d="100"/>
          <a:sy n="76" d="100"/>
        </p:scale>
        <p:origin x="21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9" d="100"/>
        <a:sy n="9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6B5278-C0F6-49AE-AE44-DCFFFFA117AF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676E69-A8B0-4A3F-9C29-ED335E9E877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270408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340799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987708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835276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610712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035226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932448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4143233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44117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355386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203657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245491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981841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007165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09455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60417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993933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CA1A35-D7C6-4BE8-9291-7DACF2BCED02}" type="datetimeFigureOut">
              <a:rPr lang="en-MY" smtClean="0"/>
              <a:t>2/6/2022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B120495-3E74-4589-909C-F5D9E1606AAD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50301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B3B89B1-1B8D-43DA-9125-8454C3E046F2}"/>
              </a:ext>
            </a:extLst>
          </p:cNvPr>
          <p:cNvSpPr/>
          <p:nvPr/>
        </p:nvSpPr>
        <p:spPr>
          <a:xfrm>
            <a:off x="0" y="3000727"/>
            <a:ext cx="8702566" cy="15870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96135B7-A8C1-435B-B921-D6392321F6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8676" y="1186841"/>
            <a:ext cx="3593763" cy="52358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22CCA42-87C0-41CD-BDCE-AC4EA55EB621}"/>
              </a:ext>
            </a:extLst>
          </p:cNvPr>
          <p:cNvSpPr txBox="1"/>
          <p:nvPr/>
        </p:nvSpPr>
        <p:spPr>
          <a:xfrm>
            <a:off x="152497" y="1030957"/>
            <a:ext cx="82113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Training of Core Trainers CPG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Management of Dementia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(Third Edition)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Y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10B719F-FD77-48C4-A979-B285648BEB53}"/>
              </a:ext>
            </a:extLst>
          </p:cNvPr>
          <p:cNvSpPr txBox="1"/>
          <p:nvPr/>
        </p:nvSpPr>
        <p:spPr>
          <a:xfrm>
            <a:off x="308000" y="3514120"/>
            <a:ext cx="72719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CASE DISCUSSION 3</a:t>
            </a:r>
          </a:p>
        </p:txBody>
      </p:sp>
    </p:spTree>
    <p:extLst>
      <p:ext uri="{BB962C8B-B14F-4D97-AF65-F5344CB8AC3E}">
        <p14:creationId xmlns:p14="http://schemas.microsoft.com/office/powerpoint/2010/main" val="41465940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3C5E27-84F8-40E6-AA16-D041A56DBD5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50498E-91E7-419A-B5BF-F89F5DAFAB0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2B1AB94-AABB-4262-9D9C-05390BA8C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37590"/>
            <a:ext cx="8596668" cy="1275126"/>
          </a:xfrm>
        </p:spPr>
        <p:txBody>
          <a:bodyPr>
            <a:normAutofit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Scenario continues..</a:t>
            </a:r>
            <a:r>
              <a:rPr lang="en-MY" sz="4400" b="1" dirty="0">
                <a:solidFill>
                  <a:schemeClr val="tx1"/>
                </a:solidFill>
                <a:cs typeface="Aharoni" panose="02010803020104030203" pitchFamily="2" charset="-79"/>
              </a:rPr>
              <a:t> 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FA9791D2-5149-4283-8E49-10EF83595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536" y="1476551"/>
            <a:ext cx="9219287" cy="4851267"/>
          </a:xfrm>
        </p:spPr>
        <p:txBody>
          <a:bodyPr>
            <a:normAutofit/>
          </a:bodyPr>
          <a:lstStyle/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After 2 years of follow-up, his BPSD worsens. 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He becomes easily irritable and restless, always wants to leave the house.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Since his wife passed away 5 years ago, he stays with his eldest son. 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His daughter-in-law is the main caregiver and is very stressed up taking care of Mr. Y.</a:t>
            </a:r>
          </a:p>
        </p:txBody>
      </p:sp>
    </p:spTree>
    <p:extLst>
      <p:ext uri="{BB962C8B-B14F-4D97-AF65-F5344CB8AC3E}">
        <p14:creationId xmlns:p14="http://schemas.microsoft.com/office/powerpoint/2010/main" val="34925647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3C5E27-84F8-40E6-AA16-D041A56DBD5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50498E-91E7-419A-B5BF-F89F5DAFAB0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2B1AB94-AABB-4262-9D9C-05390BA8C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37590"/>
            <a:ext cx="8596668" cy="1275126"/>
          </a:xfrm>
        </p:spPr>
        <p:txBody>
          <a:bodyPr>
            <a:normAutofit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Scenario continues..</a:t>
            </a:r>
            <a:r>
              <a:rPr lang="en-MY" sz="4400" b="1" dirty="0">
                <a:solidFill>
                  <a:schemeClr val="tx1"/>
                </a:solidFill>
                <a:cs typeface="Aharoni" panose="02010803020104030203" pitchFamily="2" charset="-79"/>
              </a:rPr>
              <a:t> 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FA9791D2-5149-4283-8E49-10EF83595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536" y="1476551"/>
            <a:ext cx="9219287" cy="4851267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Mr. Y always wants to go back to his own house, saying the son’s house is not his. He throws tantrum, scolds and sometimes hits the daughter-in-law if she refuses to let him leave the house. 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The daughter-in-law also needs to take care of her 3 children (aged 11, 7 and 4) and she worries that Mr. Y might harm her children if he lose control of himself.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Mr. Y is also not sleeping at night, wandering around the house and waking up his daughter-in-law to cook for him.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He scolds her for being lazy and accuses her of not preparing meals for the family. </a:t>
            </a:r>
          </a:p>
        </p:txBody>
      </p:sp>
    </p:spTree>
    <p:extLst>
      <p:ext uri="{BB962C8B-B14F-4D97-AF65-F5344CB8AC3E}">
        <p14:creationId xmlns:p14="http://schemas.microsoft.com/office/powerpoint/2010/main" val="29831187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3C5E27-84F8-40E6-AA16-D041A56DBD5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50498E-91E7-419A-B5BF-F89F5DAFAB0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2B1AB94-AABB-4262-9D9C-05390BA8C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37590"/>
            <a:ext cx="8596668" cy="1275126"/>
          </a:xfrm>
        </p:spPr>
        <p:txBody>
          <a:bodyPr>
            <a:normAutofit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Scenario continues..</a:t>
            </a:r>
            <a:r>
              <a:rPr lang="en-MY" sz="4400" b="1" dirty="0">
                <a:solidFill>
                  <a:schemeClr val="tx1"/>
                </a:solidFill>
                <a:cs typeface="Aharoni" panose="02010803020104030203" pitchFamily="2" charset="-79"/>
              </a:rPr>
              <a:t> 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FA9791D2-5149-4283-8E49-10EF83595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536" y="1476551"/>
            <a:ext cx="9219287" cy="4851267"/>
          </a:xfrm>
        </p:spPr>
        <p:txBody>
          <a:bodyPr>
            <a:normAutofit/>
          </a:bodyPr>
          <a:lstStyle/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He also complains to his daughters and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neighbours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that the daughter-in-law is not being good to him, doesn’t cook for him, always quarrels with him, locks him up and does not allow him to go out.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His son is running his own business. He sometimes need to go out station and leaves his wife to handle Mr. Y.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20511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3C5E27-84F8-40E6-AA16-D041A56DBD5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50498E-91E7-419A-B5BF-F89F5DAFAB0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2B1AB94-AABB-4262-9D9C-05390BA8C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37590"/>
            <a:ext cx="8596668" cy="1275126"/>
          </a:xfrm>
        </p:spPr>
        <p:txBody>
          <a:bodyPr>
            <a:normAutofit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Question 3</a:t>
            </a:r>
            <a:endParaRPr lang="en-MY" sz="4400" b="1" dirty="0">
              <a:solidFill>
                <a:schemeClr val="tx1"/>
              </a:solidFill>
              <a:cs typeface="Aharoni" panose="02010803020104030203" pitchFamily="2" charset="-79"/>
            </a:endParaRP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FA9791D2-5149-4283-8E49-10EF83595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536" y="1476551"/>
            <a:ext cx="9219287" cy="4851267"/>
          </a:xfrm>
        </p:spPr>
        <p:txBody>
          <a:bodyPr>
            <a:normAutofit/>
          </a:bodyPr>
          <a:lstStyle/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How can we help patient’s caregiver? </a:t>
            </a:r>
          </a:p>
        </p:txBody>
      </p:sp>
    </p:spTree>
    <p:extLst>
      <p:ext uri="{BB962C8B-B14F-4D97-AF65-F5344CB8AC3E}">
        <p14:creationId xmlns:p14="http://schemas.microsoft.com/office/powerpoint/2010/main" val="28106898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3C5E27-84F8-40E6-AA16-D041A56DBD5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50498E-91E7-419A-B5BF-F89F5DAFAB0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2B1AB94-AABB-4262-9D9C-05390BA8C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37590"/>
            <a:ext cx="8596668" cy="1275126"/>
          </a:xfrm>
        </p:spPr>
        <p:txBody>
          <a:bodyPr>
            <a:normAutofit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Answer 3</a:t>
            </a:r>
            <a:endParaRPr lang="en-MY" sz="4400" b="1" dirty="0">
              <a:solidFill>
                <a:schemeClr val="tx1"/>
              </a:solidFill>
              <a:cs typeface="Aharoni" panose="02010803020104030203" pitchFamily="2" charset="-79"/>
            </a:endParaRP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FA9791D2-5149-4283-8E49-10EF83595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536" y="1476551"/>
            <a:ext cx="9219287" cy="4851267"/>
          </a:xfrm>
        </p:spPr>
        <p:txBody>
          <a:bodyPr>
            <a:normAutofit/>
          </a:bodyPr>
          <a:lstStyle/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Caregiver support</a:t>
            </a:r>
          </a:p>
          <a:p>
            <a:pPr lvl="1" algn="just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Assess caregiver’s burden</a:t>
            </a:r>
          </a:p>
          <a:p>
            <a:pPr lvl="1" algn="just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Provide caregiver training and psychoeducation, respite care and other interventions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endParaRPr 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22104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888" y="414291"/>
            <a:ext cx="9202397" cy="1320800"/>
          </a:xfrm>
        </p:spPr>
        <p:txBody>
          <a:bodyPr>
            <a:normAutofit fontScale="90000"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Answer 3</a:t>
            </a:r>
            <a:r>
              <a:rPr lang="en-MY" sz="2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-2  </a:t>
            </a:r>
            <a:r>
              <a:rPr lang="en-MY" sz="4000" dirty="0" err="1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Zarit</a:t>
            </a:r>
            <a:r>
              <a:rPr lang="en-MY" sz="4000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  Burden Interview  Scale</a:t>
            </a:r>
            <a:endParaRPr lang="en-MY" sz="4400" dirty="0">
              <a:solidFill>
                <a:schemeClr val="accent1">
                  <a:lumMod val="75000"/>
                </a:schemeClr>
              </a:solidFill>
              <a:cs typeface="Aharoni" panose="02010803020104030203" pitchFamily="2" charset="-79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96E1AC7-9B5A-4C14-9126-902A8FE5DCCC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F5D4033-D46A-4273-B8AB-D8D9BE2C1F09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A8B32BB-633E-4C56-B1C1-FCBE15D2C9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pic>
        <p:nvPicPr>
          <p:cNvPr id="10" name="Content Placeholder 6" descr="Graphical user interface&#10;&#10;Description automatically generated">
            <a:extLst>
              <a:ext uri="{FF2B5EF4-FFF2-40B4-BE49-F238E27FC236}">
                <a16:creationId xmlns:a16="http://schemas.microsoft.com/office/drawing/2014/main" id="{1C257907-E3FC-37A2-37B9-6035B2AA7D5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/>
          <a:srcRect l="41144" t="13294" r="28743" b="12432"/>
          <a:stretch/>
        </p:blipFill>
        <p:spPr>
          <a:xfrm>
            <a:off x="516926" y="1213207"/>
            <a:ext cx="4658755" cy="51609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Content Placeholder 4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351FF3AA-D765-8242-7976-D53B1856EEA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9084" t="16404" r="27992" b="2741"/>
          <a:stretch/>
        </p:blipFill>
        <p:spPr>
          <a:xfrm>
            <a:off x="5369704" y="1223381"/>
            <a:ext cx="3948743" cy="51814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198524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889" y="414291"/>
            <a:ext cx="8596668" cy="1320800"/>
          </a:xfrm>
        </p:spPr>
        <p:txBody>
          <a:bodyPr>
            <a:normAutofit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Answer 3</a:t>
            </a:r>
            <a:r>
              <a:rPr lang="en-MY" sz="2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-3  </a:t>
            </a:r>
            <a:r>
              <a:rPr lang="en-MY" sz="4000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Caregiver Training </a:t>
            </a:r>
            <a:endParaRPr lang="en-MY" sz="4400" dirty="0">
              <a:solidFill>
                <a:schemeClr val="accent1">
                  <a:lumMod val="75000"/>
                </a:schemeClr>
              </a:solidFill>
              <a:cs typeface="Aharoni" panose="02010803020104030203" pitchFamily="2" charset="-79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96E1AC7-9B5A-4C14-9126-902A8FE5DCCC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F5D4033-D46A-4273-B8AB-D8D9BE2C1F09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A8B32BB-633E-4C56-B1C1-FCBE15D2C9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03576B-1556-3E3D-54ED-AE30FF3A14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735091"/>
            <a:ext cx="8596668" cy="4306271"/>
          </a:xfrm>
        </p:spPr>
        <p:txBody>
          <a:bodyPr>
            <a:normAutofit fontScale="92500" lnSpcReduction="10000"/>
          </a:bodyPr>
          <a:lstStyle/>
          <a:p>
            <a:pPr marL="342900" marR="0" lvl="0" indent="-342900" algn="just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AD84C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Education about dementia on its symptomatology and natural progression</a:t>
            </a:r>
          </a:p>
          <a:p>
            <a:pPr marL="342900" marR="0" lvl="0" indent="-342900" algn="just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AD84C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Development of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personalised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strategies and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carer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skills</a:t>
            </a:r>
          </a:p>
          <a:p>
            <a:pPr marL="342900" marR="0" lvl="0" indent="-342900" algn="just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AD84C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Training on care of PWD, including understanding and responding to changes in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behaviour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342900" marR="0" lvl="0" indent="-342900" algn="just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AD84C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Training in communication skills</a:t>
            </a:r>
          </a:p>
          <a:p>
            <a:pPr marL="342900" marR="0" lvl="0" indent="-342900" algn="just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AD84C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Advice on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carer’s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own physical, mental health and spiritual wellbeing</a:t>
            </a:r>
          </a:p>
          <a:p>
            <a:pPr marL="342900" marR="0" lvl="0" indent="-342900" algn="just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AD84C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Information on relevant services and their access</a:t>
            </a:r>
          </a:p>
          <a:p>
            <a:pPr marL="342900" marR="0" lvl="0" indent="-342900" algn="just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AD84C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Advice on planning for the future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02909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889" y="414291"/>
            <a:ext cx="8596668" cy="1320800"/>
          </a:xfrm>
        </p:spPr>
        <p:txBody>
          <a:bodyPr>
            <a:normAutofit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Answer 3</a:t>
            </a:r>
            <a:r>
              <a:rPr lang="en-MY" sz="2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-4  </a:t>
            </a:r>
            <a:r>
              <a:rPr lang="en-MY" sz="4000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Respite Care</a:t>
            </a:r>
            <a:endParaRPr lang="en-MY" sz="4400" dirty="0">
              <a:solidFill>
                <a:schemeClr val="accent1">
                  <a:lumMod val="75000"/>
                </a:schemeClr>
              </a:solidFill>
              <a:cs typeface="Aharoni" panose="02010803020104030203" pitchFamily="2" charset="-79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96E1AC7-9B5A-4C14-9126-902A8FE5DCCC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F5D4033-D46A-4273-B8AB-D8D9BE2C1F09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A8B32BB-633E-4C56-B1C1-FCBE15D2C9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03576B-1556-3E3D-54ED-AE30FF3A14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735091"/>
            <a:ext cx="8596668" cy="4306271"/>
          </a:xfrm>
        </p:spPr>
        <p:txBody>
          <a:bodyPr>
            <a:normAutofit lnSpcReduction="10000"/>
          </a:bodyPr>
          <a:lstStyle/>
          <a:p>
            <a:pPr marL="342900" marR="0" lvl="0" indent="-342900" algn="just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AD84C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Respite care for Mr. Y’s daughter-in-law which include in home respite, day respite, planned activity groups and residentials respite.</a:t>
            </a:r>
          </a:p>
          <a:p>
            <a:pPr marL="857250" lvl="1" indent="-457200" algn="just">
              <a:lnSpc>
                <a:spcPct val="110000"/>
              </a:lnSpc>
              <a:spcBef>
                <a:spcPts val="0"/>
              </a:spcBef>
              <a:buClr>
                <a:srgbClr val="AD84C6"/>
              </a:buClr>
              <a:buFont typeface="Wingdings" panose="05000000000000000000" pitchFamily="2" charset="2"/>
              <a:buChar char="Ø"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Daycare - </a:t>
            </a:r>
            <a:r>
              <a:rPr kumimoji="0" lang="en-US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carer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can involve in activities in daycare</a:t>
            </a:r>
          </a:p>
          <a:p>
            <a:pPr marL="857250" lvl="1" indent="-457200" algn="just">
              <a:lnSpc>
                <a:spcPct val="110000"/>
              </a:lnSpc>
              <a:spcBef>
                <a:spcPts val="0"/>
              </a:spcBef>
              <a:buClr>
                <a:srgbClr val="AD84C6"/>
              </a:buClr>
              <a:buFont typeface="Wingdings" panose="05000000000000000000" pitchFamily="2" charset="2"/>
              <a:buChar char="Ø"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Discuss with family member - other family member takes turn to take care for Mr. Y</a:t>
            </a:r>
          </a:p>
          <a:p>
            <a:pPr marL="857250" lvl="1" indent="-457200" algn="just">
              <a:lnSpc>
                <a:spcPct val="110000"/>
              </a:lnSpc>
              <a:spcBef>
                <a:spcPts val="0"/>
              </a:spcBef>
              <a:buClr>
                <a:srgbClr val="AD84C6"/>
              </a:buClr>
              <a:buFont typeface="Wingdings" panose="05000000000000000000" pitchFamily="2" charset="2"/>
              <a:buChar char="Ø"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Hire a temporary </a:t>
            </a:r>
            <a:r>
              <a:rPr kumimoji="0" lang="en-US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carer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so that Mr. Y’s daughter-in-law is able to go for polarity therapy.  Therefore, she can  have time  for rejuvenating her own self and strength, so that she will be able to take </a:t>
            </a:r>
            <a:r>
              <a:rPr lang="en-US" sz="26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care of 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her </a:t>
            </a:r>
            <a:r>
              <a:rPr lang="en-US" sz="26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father-in-law better.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8219274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81804FAF-373F-44B4-9AE4-27709CA7C733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41FE8D44-A1D4-4F2B-BFA6-9CDF236D186E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Berlin Sans FB Demi" panose="020E0802020502020306" pitchFamily="34" charset="0"/>
                  <a:ea typeface="+mn-ea"/>
                  <a:cs typeface="+mn-cs"/>
                </a:rPr>
                <a:t>TOT CPG Management of Dementia (Third Edition)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9ADC4C40-54B9-4A71-B979-ECF3CAF58BD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4022D635-81D7-475F-9A68-3B2A242CEFD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282" t="5696" r="9012" b="5502"/>
          <a:stretch/>
        </p:blipFill>
        <p:spPr>
          <a:xfrm>
            <a:off x="748916" y="1132911"/>
            <a:ext cx="3299301" cy="55255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70A6DBB-6F69-4E44-B09B-9BF653B1020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571" t="6214" r="11236" b="6279"/>
          <a:stretch/>
        </p:blipFill>
        <p:spPr>
          <a:xfrm>
            <a:off x="4379253" y="1132911"/>
            <a:ext cx="3204157" cy="5525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559801D-2181-4DC7-9D82-D24EDEC79EA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248" t="6433" r="9763" b="40624"/>
          <a:stretch/>
        </p:blipFill>
        <p:spPr>
          <a:xfrm>
            <a:off x="8008936" y="1320816"/>
            <a:ext cx="3559947" cy="36307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itle 18">
            <a:extLst>
              <a:ext uri="{FF2B5EF4-FFF2-40B4-BE49-F238E27FC236}">
                <a16:creationId xmlns:a16="http://schemas.microsoft.com/office/drawing/2014/main" id="{70D0F789-2272-A423-88DC-E5744CA25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317" y="263371"/>
            <a:ext cx="9346506" cy="1320800"/>
          </a:xfrm>
        </p:spPr>
        <p:txBody>
          <a:bodyPr>
            <a:normAutofit fontScale="90000"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Answer 3</a:t>
            </a:r>
            <a:r>
              <a:rPr lang="en-MY" sz="2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-5  </a:t>
            </a:r>
            <a:r>
              <a:rPr lang="en-MY" sz="4000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Important points for caregivers</a:t>
            </a:r>
            <a:endParaRPr lang="en-MY" sz="4400" dirty="0">
              <a:solidFill>
                <a:schemeClr val="accent1">
                  <a:lumMod val="75000"/>
                </a:schemeClr>
              </a:solidFill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8088329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3C5E27-84F8-40E6-AA16-D041A56DBD5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50498E-91E7-419A-B5BF-F89F5DAFAB0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2B1AB94-AABB-4262-9D9C-05390BA8C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37590"/>
            <a:ext cx="8596668" cy="1275126"/>
          </a:xfrm>
        </p:spPr>
        <p:txBody>
          <a:bodyPr>
            <a:normAutofit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Scenario continues..</a:t>
            </a:r>
            <a:r>
              <a:rPr lang="en-MY" sz="4400" b="1" dirty="0">
                <a:solidFill>
                  <a:schemeClr val="tx1"/>
                </a:solidFill>
                <a:cs typeface="Aharoni" panose="02010803020104030203" pitchFamily="2" charset="-79"/>
              </a:rPr>
              <a:t> 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FA9791D2-5149-4283-8E49-10EF83595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536" y="1476551"/>
            <a:ext cx="9219287" cy="4851267"/>
          </a:xfrm>
        </p:spPr>
        <p:txBody>
          <a:bodyPr>
            <a:normAutofit/>
          </a:bodyPr>
          <a:lstStyle/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One day, Mr. Y falls while attempting to climb over the gate.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He sustains traumatic brain contusion and subdural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haemorrhage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, where operation is done and later admitted to the neurosurgical ward. 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Post-operatively, he is confused, disorientated and not cooperative.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He pulls out his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Ryles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’ tube frequently.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During previous advance care planning (ACP) – patient had refused to be given tube feeding if he could not swallow.</a:t>
            </a:r>
          </a:p>
        </p:txBody>
      </p:sp>
    </p:spTree>
    <p:extLst>
      <p:ext uri="{BB962C8B-B14F-4D97-AF65-F5344CB8AC3E}">
        <p14:creationId xmlns:p14="http://schemas.microsoft.com/office/powerpoint/2010/main" val="162517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3C5E27-84F8-40E6-AA16-D041A56DBD5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50498E-91E7-419A-B5BF-F89F5DAFAB0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2B1AB94-AABB-4262-9D9C-05390BA8C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37590"/>
            <a:ext cx="8596668" cy="1275126"/>
          </a:xfrm>
        </p:spPr>
        <p:txBody>
          <a:bodyPr>
            <a:normAutofit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Case scenario</a:t>
            </a:r>
            <a:r>
              <a:rPr lang="en-MY" sz="4400" b="1" dirty="0">
                <a:solidFill>
                  <a:schemeClr val="tx1"/>
                </a:solidFill>
                <a:cs typeface="Aharoni" panose="02010803020104030203" pitchFamily="2" charset="-79"/>
              </a:rPr>
              <a:t> 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FA9791D2-5149-4283-8E49-10EF83595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536" y="1476551"/>
            <a:ext cx="9434333" cy="4851267"/>
          </a:xfrm>
        </p:spPr>
        <p:txBody>
          <a:bodyPr>
            <a:normAutofit/>
          </a:bodyPr>
          <a:lstStyle/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Mr. Y, 67 years old, male 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Retired secondary school teacher 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Started to have forgetfulness since 2 years ago, gradual onset, progressively worsening  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Diagnosed to have Major NCD due to Alzheimer’s Disease, mild severity 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His usual routine after retired </a:t>
            </a:r>
          </a:p>
          <a:p>
            <a:pPr lvl="1" algn="just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600" dirty="0" err="1">
                <a:latin typeface="Calibri" panose="020F0502020204030204" pitchFamily="34" charset="0"/>
                <a:cs typeface="Calibri" panose="020F0502020204030204" pitchFamily="34" charset="0"/>
              </a:rPr>
              <a:t>Socialises</a:t>
            </a: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 with friends at coffee shop every morning </a:t>
            </a:r>
          </a:p>
          <a:p>
            <a:pPr lvl="1" algn="just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Goes fishing with his friends every week </a:t>
            </a:r>
          </a:p>
        </p:txBody>
      </p:sp>
    </p:spTree>
    <p:extLst>
      <p:ext uri="{BB962C8B-B14F-4D97-AF65-F5344CB8AC3E}">
        <p14:creationId xmlns:p14="http://schemas.microsoft.com/office/powerpoint/2010/main" val="11068085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3C5E27-84F8-40E6-AA16-D041A56DBD5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50498E-91E7-419A-B5BF-F89F5DAFAB0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2B1AB94-AABB-4262-9D9C-05390BA8C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37590"/>
            <a:ext cx="8596668" cy="1275126"/>
          </a:xfrm>
        </p:spPr>
        <p:txBody>
          <a:bodyPr>
            <a:normAutofit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Question 4</a:t>
            </a:r>
            <a:endParaRPr lang="en-MY" sz="4400" b="1" dirty="0">
              <a:solidFill>
                <a:schemeClr val="tx1"/>
              </a:solidFill>
              <a:cs typeface="Aharoni" panose="02010803020104030203" pitchFamily="2" charset="-79"/>
            </a:endParaRP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FA9791D2-5149-4283-8E49-10EF83595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536" y="1476551"/>
            <a:ext cx="9219287" cy="4851267"/>
          </a:xfrm>
        </p:spPr>
        <p:txBody>
          <a:bodyPr>
            <a:normAutofit/>
          </a:bodyPr>
          <a:lstStyle/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How would you manage patient in the situation when he has an ACP and refuses tube feeding? </a:t>
            </a:r>
          </a:p>
        </p:txBody>
      </p:sp>
    </p:spTree>
    <p:extLst>
      <p:ext uri="{BB962C8B-B14F-4D97-AF65-F5344CB8AC3E}">
        <p14:creationId xmlns:p14="http://schemas.microsoft.com/office/powerpoint/2010/main" val="37767457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3C5E27-84F8-40E6-AA16-D041A56DBD5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50498E-91E7-419A-B5BF-F89F5DAFAB0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2B1AB94-AABB-4262-9D9C-05390BA8C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37590"/>
            <a:ext cx="8596668" cy="1275126"/>
          </a:xfrm>
        </p:spPr>
        <p:txBody>
          <a:bodyPr>
            <a:normAutofit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Answer 4</a:t>
            </a:r>
            <a:endParaRPr lang="en-MY" sz="4400" b="1" dirty="0">
              <a:solidFill>
                <a:schemeClr val="tx1"/>
              </a:solidFill>
              <a:cs typeface="Aharoni" panose="02010803020104030203" pitchFamily="2" charset="-79"/>
            </a:endParaRP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FA9791D2-5149-4283-8E49-10EF83595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536" y="1476551"/>
            <a:ext cx="9219287" cy="4851267"/>
          </a:xfrm>
        </p:spPr>
        <p:txBody>
          <a:bodyPr>
            <a:normAutofit/>
          </a:bodyPr>
          <a:lstStyle/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ACP - Advance statement about PWDs’ wishes, values, preferences and beliefs regarding their future care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PWDs and their family members are allowed to review and change any advance statements as the disease progresses/ change of situation 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In this case, SDH is an acute event which is potentially treatable 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Tube feeding can be temporary while waiting for recovery 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Hence, the treating team should discuss the issue with the family members </a:t>
            </a:r>
          </a:p>
        </p:txBody>
      </p:sp>
    </p:spTree>
    <p:extLst>
      <p:ext uri="{BB962C8B-B14F-4D97-AF65-F5344CB8AC3E}">
        <p14:creationId xmlns:p14="http://schemas.microsoft.com/office/powerpoint/2010/main" val="27541886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3C5E27-84F8-40E6-AA16-D041A56DBD5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50498E-91E7-419A-B5BF-F89F5DAFAB0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2B1AB94-AABB-4262-9D9C-05390BA8C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37590"/>
            <a:ext cx="8596668" cy="1275126"/>
          </a:xfrm>
        </p:spPr>
        <p:txBody>
          <a:bodyPr>
            <a:normAutofit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Scenario progress</a:t>
            </a:r>
            <a:endParaRPr lang="en-MY" sz="4400" b="1" dirty="0">
              <a:solidFill>
                <a:schemeClr val="tx1"/>
              </a:solidFill>
              <a:cs typeface="Aharoni" panose="02010803020104030203" pitchFamily="2" charset="-79"/>
            </a:endParaRP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FA9791D2-5149-4283-8E49-10EF83595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536" y="1476551"/>
            <a:ext cx="9219287" cy="4851267"/>
          </a:xfrm>
        </p:spPr>
        <p:txBody>
          <a:bodyPr>
            <a:normAutofit/>
          </a:bodyPr>
          <a:lstStyle/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Family agrees to continue with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Ryles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’ tube feeding temporarily while waiting for recovery post-operatively.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Low dose antipsychotic is used to sedate patient.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Mr. Y’s condition improves after a few days and his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Ryles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’ tube is removed when he passes swallowing assessment by the speech therapist.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Mr. Y is discharged home on D10 post-op.</a:t>
            </a:r>
          </a:p>
        </p:txBody>
      </p:sp>
    </p:spTree>
    <p:extLst>
      <p:ext uri="{BB962C8B-B14F-4D97-AF65-F5344CB8AC3E}">
        <p14:creationId xmlns:p14="http://schemas.microsoft.com/office/powerpoint/2010/main" val="32331850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C53CD-56F6-4611-B484-E0E568BBA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4643" y="2292304"/>
            <a:ext cx="5350568" cy="1320800"/>
          </a:xfrm>
        </p:spPr>
        <p:txBody>
          <a:bodyPr>
            <a:normAutofit/>
          </a:bodyPr>
          <a:lstStyle/>
          <a:p>
            <a:pPr algn="ctr"/>
            <a:r>
              <a:rPr lang="en-MY" sz="6600" b="1" dirty="0">
                <a:solidFill>
                  <a:schemeClr val="accent1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Thank You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0593AED-8542-422A-9ED1-36D36F60C36C}"/>
              </a:ext>
            </a:extLst>
          </p:cNvPr>
          <p:cNvGrpSpPr/>
          <p:nvPr/>
        </p:nvGrpSpPr>
        <p:grpSpPr>
          <a:xfrm>
            <a:off x="3623803" y="3340224"/>
            <a:ext cx="3772248" cy="1092879"/>
            <a:chOff x="3906936" y="3429000"/>
            <a:chExt cx="3772248" cy="1092879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C0139F4C-8E8E-432E-B562-12F9C51890BD}"/>
                </a:ext>
              </a:extLst>
            </p:cNvPr>
            <p:cNvSpPr txBox="1"/>
            <p:nvPr/>
          </p:nvSpPr>
          <p:spPr>
            <a:xfrm>
              <a:off x="3906936" y="3613104"/>
              <a:ext cx="3772248" cy="738664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896938" algn="ctr"/>
              <a:r>
                <a:rPr lang="en-MY" sz="1400" dirty="0">
                  <a:latin typeface="Berlin Sans FB Demi" panose="020E0802020502020306" pitchFamily="34" charset="0"/>
                </a:rPr>
                <a:t>Training of Core Trainers on </a:t>
              </a:r>
            </a:p>
            <a:p>
              <a:pPr marL="896938" algn="ctr"/>
              <a:r>
                <a:rPr lang="en-MY" sz="1400" dirty="0">
                  <a:latin typeface="Berlin Sans FB Demi" panose="020E0802020502020306" pitchFamily="34" charset="0"/>
                </a:rPr>
                <a:t>CPG Management of Dementia (Third Edition)</a:t>
              </a: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EC0418B-32DF-4EB8-B575-F76303EEA2D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51517" y="3429000"/>
              <a:ext cx="710464" cy="1092879"/>
            </a:xfrm>
            <a:prstGeom prst="rect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26299358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3C5E27-84F8-40E6-AA16-D041A56DBD5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50498E-91E7-419A-B5BF-F89F5DAFAB0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2B1AB94-AABB-4262-9D9C-05390BA8C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37590"/>
            <a:ext cx="8596668" cy="1275126"/>
          </a:xfrm>
        </p:spPr>
        <p:txBody>
          <a:bodyPr>
            <a:normAutofit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Scenario continues..</a:t>
            </a:r>
            <a:r>
              <a:rPr lang="en-MY" sz="4400" b="1" dirty="0">
                <a:solidFill>
                  <a:schemeClr val="tx1"/>
                </a:solidFill>
                <a:cs typeface="Aharoni" panose="02010803020104030203" pitchFamily="2" charset="-79"/>
              </a:rPr>
              <a:t> 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FA9791D2-5149-4283-8E49-10EF83595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536" y="1476551"/>
            <a:ext cx="9219287" cy="4851267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Lost his way while driving twice last year, but still able to drive at nearby familiar area 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Tends to forget where he parks his car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Involved in a minor road traffic accident last week </a:t>
            </a:r>
          </a:p>
          <a:p>
            <a:pPr lvl="1" algn="just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Made an illegal U-turn and knocked down a motorcyclist</a:t>
            </a:r>
          </a:p>
          <a:p>
            <a:pPr lvl="1" algn="just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600" dirty="0">
                <a:latin typeface="Calibri" panose="020F0502020204030204" pitchFamily="34" charset="0"/>
                <a:cs typeface="Calibri" panose="020F0502020204030204" pitchFamily="34" charset="0"/>
              </a:rPr>
              <a:t>He could not recall why he made the U-turn 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Family is worried about him driving, but he refuses to give up driving 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He throws tantrum and becomes aggressive if family hides his car key or does not allow him to drive. He insists that he can drive and refuses other transportation options.</a:t>
            </a:r>
          </a:p>
        </p:txBody>
      </p:sp>
    </p:spTree>
    <p:extLst>
      <p:ext uri="{BB962C8B-B14F-4D97-AF65-F5344CB8AC3E}">
        <p14:creationId xmlns:p14="http://schemas.microsoft.com/office/powerpoint/2010/main" val="26233557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3C5E27-84F8-40E6-AA16-D041A56DBD5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50498E-91E7-419A-B5BF-F89F5DAFAB0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2B1AB94-AABB-4262-9D9C-05390BA8C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37590"/>
            <a:ext cx="8596668" cy="1275126"/>
          </a:xfrm>
        </p:spPr>
        <p:txBody>
          <a:bodyPr>
            <a:normAutofit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Question 1</a:t>
            </a:r>
            <a:endParaRPr lang="en-MY" sz="4400" b="1" dirty="0">
              <a:solidFill>
                <a:schemeClr val="tx1"/>
              </a:solidFill>
              <a:cs typeface="Aharoni" panose="02010803020104030203" pitchFamily="2" charset="-79"/>
            </a:endParaRP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FA9791D2-5149-4283-8E49-10EF83595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536" y="1476551"/>
            <a:ext cx="9219287" cy="4851267"/>
          </a:xfrm>
        </p:spPr>
        <p:txBody>
          <a:bodyPr>
            <a:normAutofit/>
          </a:bodyPr>
          <a:lstStyle/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What should we do for Mr. Y? </a:t>
            </a:r>
          </a:p>
        </p:txBody>
      </p:sp>
    </p:spTree>
    <p:extLst>
      <p:ext uri="{BB962C8B-B14F-4D97-AF65-F5344CB8AC3E}">
        <p14:creationId xmlns:p14="http://schemas.microsoft.com/office/powerpoint/2010/main" val="19157755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3C5E27-84F8-40E6-AA16-D041A56DBD5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50498E-91E7-419A-B5BF-F89F5DAFAB0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2B1AB94-AABB-4262-9D9C-05390BA8C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37590"/>
            <a:ext cx="8596668" cy="1275126"/>
          </a:xfrm>
        </p:spPr>
        <p:txBody>
          <a:bodyPr>
            <a:normAutofit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Answer 1</a:t>
            </a:r>
            <a:endParaRPr lang="en-MY" sz="4400" b="1" dirty="0">
              <a:solidFill>
                <a:schemeClr val="tx1"/>
              </a:solidFill>
              <a:cs typeface="Aharoni" panose="02010803020104030203" pitchFamily="2" charset="-79"/>
            </a:endParaRP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FA9791D2-5149-4283-8E49-10EF83595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536" y="1476551"/>
            <a:ext cx="9219287" cy="4851267"/>
          </a:xfrm>
        </p:spPr>
        <p:txBody>
          <a:bodyPr>
            <a:normAutofit/>
          </a:bodyPr>
          <a:lstStyle/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Assessment on fitness to drive.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C60593C-7BE3-E26F-93DA-6247417A4B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428" y="2295176"/>
            <a:ext cx="8947618" cy="31011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174806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3C5E27-84F8-40E6-AA16-D041A56DBD5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50498E-91E7-419A-B5BF-F89F5DAFAB0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2B1AB94-AABB-4262-9D9C-05390BA8C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37590"/>
            <a:ext cx="8596668" cy="1275126"/>
          </a:xfrm>
        </p:spPr>
        <p:txBody>
          <a:bodyPr>
            <a:normAutofit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Scenario continues..</a:t>
            </a:r>
            <a:r>
              <a:rPr lang="en-MY" sz="4400" b="1" dirty="0">
                <a:solidFill>
                  <a:schemeClr val="tx1"/>
                </a:solidFill>
                <a:cs typeface="Aharoni" panose="02010803020104030203" pitchFamily="2" charset="-79"/>
              </a:rPr>
              <a:t> 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FA9791D2-5149-4283-8E49-10EF83595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536" y="1476551"/>
            <a:ext cx="9219287" cy="4851267"/>
          </a:xfrm>
        </p:spPr>
        <p:txBody>
          <a:bodyPr>
            <a:normAutofit/>
          </a:bodyPr>
          <a:lstStyle/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Mr. Y is also obsessed with his money in his bank.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He goes to the bank 3-5 times a day to check his account balance as he is constantly worried that his money will be stolen by someone.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He gets angry and become aggressive if the guard or bank officer does not allow him to check his account.</a:t>
            </a:r>
          </a:p>
        </p:txBody>
      </p:sp>
    </p:spTree>
    <p:extLst>
      <p:ext uri="{BB962C8B-B14F-4D97-AF65-F5344CB8AC3E}">
        <p14:creationId xmlns:p14="http://schemas.microsoft.com/office/powerpoint/2010/main" val="27878202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3C5E27-84F8-40E6-AA16-D041A56DBD5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50498E-91E7-419A-B5BF-F89F5DAFAB0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2B1AB94-AABB-4262-9D9C-05390BA8C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37590"/>
            <a:ext cx="8596668" cy="1275126"/>
          </a:xfrm>
        </p:spPr>
        <p:txBody>
          <a:bodyPr>
            <a:normAutofit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Scenario continues..</a:t>
            </a:r>
            <a:r>
              <a:rPr lang="en-MY" sz="4400" b="1" dirty="0">
                <a:solidFill>
                  <a:schemeClr val="tx1"/>
                </a:solidFill>
                <a:cs typeface="Aharoni" panose="02010803020104030203" pitchFamily="2" charset="-79"/>
              </a:rPr>
              <a:t> 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FA9791D2-5149-4283-8E49-10EF83595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536" y="1476551"/>
            <a:ext cx="9219287" cy="4851267"/>
          </a:xfrm>
        </p:spPr>
        <p:txBody>
          <a:bodyPr>
            <a:normAutofit/>
          </a:bodyPr>
          <a:lstStyle/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Bank officer calls up the eldest son complaining that Mr. Y’s </a:t>
            </a:r>
            <a:r>
              <a:rPr 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behaviour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is causing distress to the staffs and affecting their work. 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Mr. Y has 4 children; 2 sons and 2 daughters. He is currently  staying with the eldest son, daughter-in-law and 3 grandchildren. But he is not in good relationship with the eldest son and, wants to put all his property and money under his youngest son’s name. </a:t>
            </a:r>
          </a:p>
        </p:txBody>
      </p:sp>
    </p:spTree>
    <p:extLst>
      <p:ext uri="{BB962C8B-B14F-4D97-AF65-F5344CB8AC3E}">
        <p14:creationId xmlns:p14="http://schemas.microsoft.com/office/powerpoint/2010/main" val="7480053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3C5E27-84F8-40E6-AA16-D041A56DBD5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50498E-91E7-419A-B5BF-F89F5DAFAB0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2B1AB94-AABB-4262-9D9C-05390BA8C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37590"/>
            <a:ext cx="8596668" cy="1275126"/>
          </a:xfrm>
        </p:spPr>
        <p:txBody>
          <a:bodyPr>
            <a:normAutofit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Question 2</a:t>
            </a:r>
            <a:endParaRPr lang="en-MY" sz="4400" b="1" dirty="0">
              <a:solidFill>
                <a:schemeClr val="tx1"/>
              </a:solidFill>
              <a:cs typeface="Aharoni" panose="02010803020104030203" pitchFamily="2" charset="-79"/>
            </a:endParaRP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FA9791D2-5149-4283-8E49-10EF83595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536" y="1476551"/>
            <a:ext cx="9219287" cy="4851267"/>
          </a:xfrm>
        </p:spPr>
        <p:txBody>
          <a:bodyPr>
            <a:normAutofit/>
          </a:bodyPr>
          <a:lstStyle/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Does Mr. Y have mental capacity to make decision? </a:t>
            </a:r>
          </a:p>
        </p:txBody>
      </p:sp>
    </p:spTree>
    <p:extLst>
      <p:ext uri="{BB962C8B-B14F-4D97-AF65-F5344CB8AC3E}">
        <p14:creationId xmlns:p14="http://schemas.microsoft.com/office/powerpoint/2010/main" val="36999443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F3C5E27-84F8-40E6-AA16-D041A56DBD5B}"/>
              </a:ext>
            </a:extLst>
          </p:cNvPr>
          <p:cNvGrpSpPr/>
          <p:nvPr/>
        </p:nvGrpSpPr>
        <p:grpSpPr>
          <a:xfrm>
            <a:off x="9040535" y="6078799"/>
            <a:ext cx="3028428" cy="652003"/>
            <a:chOff x="5595456" y="4337108"/>
            <a:chExt cx="3028428" cy="6520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D50498E-91E7-419A-B5BF-F89F5DAFAB07}"/>
                </a:ext>
              </a:extLst>
            </p:cNvPr>
            <p:cNvSpPr txBox="1"/>
            <p:nvPr/>
          </p:nvSpPr>
          <p:spPr>
            <a:xfrm>
              <a:off x="5595456" y="4393535"/>
              <a:ext cx="3028428" cy="523220"/>
            </a:xfrm>
            <a:prstGeom prst="rect">
              <a:avLst/>
            </a:prstGeom>
            <a:solidFill>
              <a:srgbClr val="EFCEFE"/>
            </a:solidFill>
          </p:spPr>
          <p:txBody>
            <a:bodyPr wrap="square" rtlCol="0">
              <a:spAutoFit/>
            </a:bodyPr>
            <a:lstStyle/>
            <a:p>
              <a:pPr marL="720725"/>
              <a:r>
                <a:rPr lang="en-MY" sz="1400" dirty="0">
                  <a:latin typeface="Berlin Sans FB Demi" panose="020E0802020502020306" pitchFamily="34" charset="0"/>
                </a:rPr>
                <a:t>TOT CPG Management of Dementia (Third Edition)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2B1AB94-AABB-4262-9D9C-05390BA8C7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849" t="25933" r="36972" b="21467"/>
            <a:stretch/>
          </p:blipFill>
          <p:spPr>
            <a:xfrm>
              <a:off x="5679346" y="4337108"/>
              <a:ext cx="612398" cy="652003"/>
            </a:xfrm>
            <a:prstGeom prst="ellipse">
              <a:avLst/>
            </a:prstGeom>
            <a:ln>
              <a:solidFill>
                <a:srgbClr val="6000C0"/>
              </a:solidFill>
            </a:ln>
          </p:spPr>
        </p:pic>
      </p:grpSp>
      <p:sp>
        <p:nvSpPr>
          <p:cNvPr id="19" name="Title 18">
            <a:extLst>
              <a:ext uri="{FF2B5EF4-FFF2-40B4-BE49-F238E27FC236}">
                <a16:creationId xmlns:a16="http://schemas.microsoft.com/office/drawing/2014/main" id="{0BB481AD-73B0-4384-AE57-6887D03E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37590"/>
            <a:ext cx="8596668" cy="1275126"/>
          </a:xfrm>
        </p:spPr>
        <p:txBody>
          <a:bodyPr>
            <a:normAutofit/>
          </a:bodyPr>
          <a:lstStyle/>
          <a:p>
            <a:r>
              <a:rPr lang="en-MY" sz="4400" b="1" dirty="0">
                <a:solidFill>
                  <a:schemeClr val="accent1">
                    <a:lumMod val="75000"/>
                  </a:schemeClr>
                </a:solidFill>
                <a:cs typeface="Aharoni" panose="02010803020104030203" pitchFamily="2" charset="-79"/>
              </a:rPr>
              <a:t>Answer 2</a:t>
            </a:r>
            <a:endParaRPr lang="en-MY" sz="4400" b="1" dirty="0">
              <a:solidFill>
                <a:schemeClr val="tx1"/>
              </a:solidFill>
              <a:cs typeface="Aharoni" panose="02010803020104030203" pitchFamily="2" charset="-79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F534D545-009D-C4B4-B097-EF8717D3C551}"/>
              </a:ext>
            </a:extLst>
          </p:cNvPr>
          <p:cNvGrpSpPr/>
          <p:nvPr/>
        </p:nvGrpSpPr>
        <p:grpSpPr>
          <a:xfrm>
            <a:off x="677334" y="1359831"/>
            <a:ext cx="9004558" cy="4646612"/>
            <a:chOff x="677334" y="1253050"/>
            <a:chExt cx="9004558" cy="4646612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3A6DD88-A1DB-A81F-AB91-C7232939D091}"/>
                </a:ext>
              </a:extLst>
            </p:cNvPr>
            <p:cNvSpPr txBox="1"/>
            <p:nvPr/>
          </p:nvSpPr>
          <p:spPr>
            <a:xfrm>
              <a:off x="1305483" y="1253050"/>
              <a:ext cx="6915727" cy="76944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rgbClr val="6600CC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00" b="1" dirty="0">
                  <a:latin typeface="Calibri" panose="020F0502020204030204" pitchFamily="34" charset="0"/>
                  <a:cs typeface="Calibri" panose="020F0502020204030204" pitchFamily="34" charset="0"/>
                </a:rPr>
                <a:t>Mental capacity assessment </a:t>
              </a:r>
              <a:r>
                <a:rPr lang="en-US" sz="2200" dirty="0">
                  <a:latin typeface="Calibri" panose="020F0502020204030204" pitchFamily="34" charset="0"/>
                  <a:cs typeface="Calibri" panose="020F0502020204030204" pitchFamily="34" charset="0"/>
                </a:rPr>
                <a:t>(Mental Health Act 2001) </a:t>
              </a:r>
            </a:p>
            <a:p>
              <a:pPr algn="ctr"/>
              <a:r>
                <a:rPr lang="en-US" sz="2200" dirty="0">
                  <a:latin typeface="Calibri" panose="020F0502020204030204" pitchFamily="34" charset="0"/>
                  <a:cs typeface="Calibri" panose="020F0502020204030204" pitchFamily="34" charset="0"/>
                </a:rPr>
                <a:t>– by any psychiatrist</a:t>
              </a: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BC6E7663-F69A-B119-F7A5-61E347DB5F02}"/>
                </a:ext>
              </a:extLst>
            </p:cNvPr>
            <p:cNvGrpSpPr/>
            <p:nvPr/>
          </p:nvGrpSpPr>
          <p:grpSpPr>
            <a:xfrm>
              <a:off x="3595679" y="2254752"/>
              <a:ext cx="2122415" cy="1065401"/>
              <a:chOff x="3914459" y="2139192"/>
              <a:chExt cx="2122415" cy="1065401"/>
            </a:xfrm>
          </p:grpSpPr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87A5439-D38C-FC5D-AE9D-D4BA4FDA0A10}"/>
                  </a:ext>
                </a:extLst>
              </p:cNvPr>
              <p:cNvSpPr txBox="1"/>
              <p:nvPr/>
            </p:nvSpPr>
            <p:spPr>
              <a:xfrm>
                <a:off x="4111601" y="2365695"/>
                <a:ext cx="172813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MY" dirty="0">
                    <a:latin typeface="Calibri" panose="020F0502020204030204" pitchFamily="34" charset="0"/>
                    <a:cs typeface="Calibri" panose="020F0502020204030204" pitchFamily="34" charset="0"/>
                  </a:rPr>
                  <a:t>Intact mental capacity</a:t>
                </a:r>
              </a:p>
            </p:txBody>
          </p:sp>
          <p:sp>
            <p:nvSpPr>
              <p:cNvPr id="7" name="Diamond 6">
                <a:extLst>
                  <a:ext uri="{FF2B5EF4-FFF2-40B4-BE49-F238E27FC236}">
                    <a16:creationId xmlns:a16="http://schemas.microsoft.com/office/drawing/2014/main" id="{6C28AC50-886D-AB6A-B751-168B348981A7}"/>
                  </a:ext>
                </a:extLst>
              </p:cNvPr>
              <p:cNvSpPr/>
              <p:nvPr/>
            </p:nvSpPr>
            <p:spPr>
              <a:xfrm>
                <a:off x="3914459" y="2139192"/>
                <a:ext cx="2122415" cy="1065401"/>
              </a:xfrm>
              <a:prstGeom prst="diamond">
                <a:avLst/>
              </a:prstGeom>
              <a:noFill/>
              <a:ln>
                <a:solidFill>
                  <a:srgbClr val="6600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MY"/>
              </a:p>
            </p:txBody>
          </p: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9062F17-758F-FE25-E90C-2BD75BD0B2FD}"/>
                </a:ext>
              </a:extLst>
            </p:cNvPr>
            <p:cNvSpPr txBox="1"/>
            <p:nvPr/>
          </p:nvSpPr>
          <p:spPr>
            <a:xfrm>
              <a:off x="677334" y="3454377"/>
              <a:ext cx="3037812" cy="142962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rgbClr val="6600CC"/>
              </a:solidFill>
            </a:ln>
          </p:spPr>
          <p:txBody>
            <a:bodyPr wrap="square" rtlCol="0">
              <a:spAutoFit/>
            </a:bodyPr>
            <a:lstStyle/>
            <a:p>
              <a:pPr marL="285750" indent="-285750" algn="just">
                <a:lnSpc>
                  <a:spcPct val="110000"/>
                </a:lnSpc>
                <a:spcBef>
                  <a:spcPts val="0"/>
                </a:spcBef>
                <a:buClr>
                  <a:schemeClr val="accent1">
                    <a:lumMod val="75000"/>
                  </a:schemeClr>
                </a:buClr>
                <a:buFont typeface="Wingdings" panose="05000000000000000000" pitchFamily="2" charset="2"/>
                <a:buChar char="Ø"/>
              </a:pPr>
              <a:r>
                <a:rPr lang="en-US" sz="2000" b="1" dirty="0">
                  <a:latin typeface="Calibri" panose="020F0502020204030204" pitchFamily="34" charset="0"/>
                  <a:cs typeface="Calibri" panose="020F0502020204030204" pitchFamily="34" charset="0"/>
                </a:rPr>
                <a:t>Power of Attorney </a:t>
              </a:r>
              <a:r>
                <a:rPr lang="en-US" sz="2000" dirty="0">
                  <a:latin typeface="Calibri" panose="020F0502020204030204" pitchFamily="34" charset="0"/>
                  <a:cs typeface="Calibri" panose="020F0502020204030204" pitchFamily="34" charset="0"/>
                </a:rPr>
                <a:t>– only for financial matters</a:t>
              </a:r>
            </a:p>
            <a:p>
              <a:pPr marL="285750" indent="-285750" algn="just">
                <a:lnSpc>
                  <a:spcPct val="110000"/>
                </a:lnSpc>
                <a:spcBef>
                  <a:spcPts val="0"/>
                </a:spcBef>
                <a:buClr>
                  <a:schemeClr val="accent1">
                    <a:lumMod val="75000"/>
                  </a:schemeClr>
                </a:buClr>
                <a:buFont typeface="Wingdings" panose="05000000000000000000" pitchFamily="2" charset="2"/>
                <a:buChar char="Ø"/>
              </a:pPr>
              <a:r>
                <a:rPr lang="en-US" sz="2000" b="1" dirty="0">
                  <a:latin typeface="Calibri" panose="020F0502020204030204" pitchFamily="34" charset="0"/>
                  <a:cs typeface="Calibri" panose="020F0502020204030204" pitchFamily="34" charset="0"/>
                </a:rPr>
                <a:t>Living wills 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6061B32-DB38-6554-4B0C-03FDC5A6B868}"/>
                </a:ext>
              </a:extLst>
            </p:cNvPr>
            <p:cNvSpPr txBox="1"/>
            <p:nvPr/>
          </p:nvSpPr>
          <p:spPr>
            <a:xfrm>
              <a:off x="4975668" y="3454377"/>
              <a:ext cx="4706224" cy="244528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rgbClr val="6600CC"/>
              </a:solidFill>
            </a:ln>
          </p:spPr>
          <p:txBody>
            <a:bodyPr wrap="square" rtlCol="0">
              <a:spAutoFit/>
            </a:bodyPr>
            <a:lstStyle/>
            <a:p>
              <a:pPr marL="285750" indent="-285750" algn="just">
                <a:lnSpc>
                  <a:spcPct val="110000"/>
                </a:lnSpc>
                <a:spcBef>
                  <a:spcPts val="0"/>
                </a:spcBef>
                <a:buClr>
                  <a:schemeClr val="accent1">
                    <a:lumMod val="75000"/>
                  </a:schemeClr>
                </a:buClr>
                <a:buFont typeface="Wingdings" panose="05000000000000000000" pitchFamily="2" charset="2"/>
                <a:buChar char="Ø"/>
              </a:pPr>
              <a:r>
                <a:rPr lang="en-US" sz="2000" dirty="0">
                  <a:latin typeface="Calibri" panose="020F0502020204030204" pitchFamily="34" charset="0"/>
                  <a:cs typeface="Calibri" panose="020F0502020204030204" pitchFamily="34" charset="0"/>
                </a:rPr>
                <a:t>Relatives need to apply to high court under MHA to get mental capacity assessed (either accept initial assessment or get a reassessment done)</a:t>
              </a:r>
            </a:p>
            <a:p>
              <a:pPr marL="285750" indent="-285750" algn="just">
                <a:lnSpc>
                  <a:spcPct val="110000"/>
                </a:lnSpc>
                <a:spcBef>
                  <a:spcPts val="0"/>
                </a:spcBef>
                <a:buClr>
                  <a:schemeClr val="accent1">
                    <a:lumMod val="75000"/>
                  </a:schemeClr>
                </a:buClr>
                <a:buFont typeface="Wingdings" panose="05000000000000000000" pitchFamily="2" charset="2"/>
                <a:buChar char="Ø"/>
              </a:pPr>
              <a:r>
                <a:rPr lang="en-US" sz="2000" dirty="0">
                  <a:latin typeface="Calibri" panose="020F0502020204030204" pitchFamily="34" charset="0"/>
                  <a:cs typeface="Calibri" panose="020F0502020204030204" pitchFamily="34" charset="0"/>
                </a:rPr>
                <a:t>If no mental capacity, the court will appoint a committee to look after his properties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992FECB3-9F6E-F0C6-0AE0-0C7996E12F16}"/>
                </a:ext>
              </a:extLst>
            </p:cNvPr>
            <p:cNvCxnSpPr>
              <a:cxnSpLocks/>
            </p:cNvCxnSpPr>
            <p:nvPr/>
          </p:nvCxnSpPr>
          <p:spPr>
            <a:xfrm>
              <a:off x="4656887" y="2013672"/>
              <a:ext cx="0" cy="23699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98E6DD9D-C0AB-AD75-841E-2DCE3FD4E938}"/>
                </a:ext>
              </a:extLst>
            </p:cNvPr>
            <p:cNvGrpSpPr/>
            <p:nvPr/>
          </p:nvGrpSpPr>
          <p:grpSpPr>
            <a:xfrm>
              <a:off x="1915084" y="2785122"/>
              <a:ext cx="1680595" cy="669255"/>
              <a:chOff x="1984992" y="2899012"/>
              <a:chExt cx="1680595" cy="669255"/>
            </a:xfrm>
          </p:grpSpPr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EB2BC524-006F-D537-8082-86BC66CC8A33}"/>
                  </a:ext>
                </a:extLst>
              </p:cNvPr>
              <p:cNvCxnSpPr/>
              <p:nvPr/>
            </p:nvCxnSpPr>
            <p:spPr>
              <a:xfrm>
                <a:off x="1984992" y="2899012"/>
                <a:ext cx="1" cy="66925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E3406452-0EC2-94C3-1E3A-C93EF899D30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84992" y="2899012"/>
                <a:ext cx="1680595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B799C002-877F-B1A5-75DA-AEDEBA811866}"/>
                </a:ext>
              </a:extLst>
            </p:cNvPr>
            <p:cNvGrpSpPr/>
            <p:nvPr/>
          </p:nvGrpSpPr>
          <p:grpSpPr>
            <a:xfrm flipH="1">
              <a:off x="5718094" y="2785122"/>
              <a:ext cx="1680595" cy="669255"/>
              <a:chOff x="1984992" y="2899012"/>
              <a:chExt cx="1680595" cy="669255"/>
            </a:xfrm>
          </p:grpSpPr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30C4DAA8-6146-CA2D-0361-F7B7B4AC4B86}"/>
                  </a:ext>
                </a:extLst>
              </p:cNvPr>
              <p:cNvCxnSpPr/>
              <p:nvPr/>
            </p:nvCxnSpPr>
            <p:spPr>
              <a:xfrm>
                <a:off x="1984992" y="2899012"/>
                <a:ext cx="1" cy="66925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20B7DC94-C5A5-0D9C-AB57-43DB458253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84992" y="2899012"/>
                <a:ext cx="1680595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E50B7C3D-86D2-04A9-3BB3-17A324986E28}"/>
                </a:ext>
              </a:extLst>
            </p:cNvPr>
            <p:cNvSpPr txBox="1"/>
            <p:nvPr/>
          </p:nvSpPr>
          <p:spPr>
            <a:xfrm>
              <a:off x="1863678" y="2429013"/>
              <a:ext cx="665123" cy="37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MY" dirty="0"/>
                <a:t>YES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103DBB6-215D-A29E-F343-60680419C29A}"/>
                </a:ext>
              </a:extLst>
            </p:cNvPr>
            <p:cNvSpPr txBox="1"/>
            <p:nvPr/>
          </p:nvSpPr>
          <p:spPr>
            <a:xfrm>
              <a:off x="6996218" y="2414121"/>
              <a:ext cx="665123" cy="37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MY" dirty="0"/>
                <a:t>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5942109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Violet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</TotalTime>
  <Words>1324</Words>
  <Application>Microsoft Office PowerPoint</Application>
  <PresentationFormat>Widescreen</PresentationFormat>
  <Paragraphs>120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Aharoni</vt:lpstr>
      <vt:lpstr>Arial</vt:lpstr>
      <vt:lpstr>Berlin Sans FB Demi</vt:lpstr>
      <vt:lpstr>Calibri</vt:lpstr>
      <vt:lpstr>Trebuchet MS</vt:lpstr>
      <vt:lpstr>Wingdings</vt:lpstr>
      <vt:lpstr>Wingdings 3</vt:lpstr>
      <vt:lpstr>Facet</vt:lpstr>
      <vt:lpstr>PowerPoint Presentation</vt:lpstr>
      <vt:lpstr>Case scenario </vt:lpstr>
      <vt:lpstr>Scenario continues.. </vt:lpstr>
      <vt:lpstr>Question 1</vt:lpstr>
      <vt:lpstr>Answer 1</vt:lpstr>
      <vt:lpstr>Scenario continues.. </vt:lpstr>
      <vt:lpstr>Scenario continues.. </vt:lpstr>
      <vt:lpstr>Question 2</vt:lpstr>
      <vt:lpstr>Answer 2</vt:lpstr>
      <vt:lpstr>Scenario continues.. </vt:lpstr>
      <vt:lpstr>Scenario continues.. </vt:lpstr>
      <vt:lpstr>Scenario continues.. </vt:lpstr>
      <vt:lpstr>Question 3</vt:lpstr>
      <vt:lpstr>Answer 3</vt:lpstr>
      <vt:lpstr>Answer 3-2  Zarit  Burden Interview  Scale</vt:lpstr>
      <vt:lpstr>Answer 3-3  Caregiver Training </vt:lpstr>
      <vt:lpstr>Answer 3-4  Respite Care</vt:lpstr>
      <vt:lpstr>Answer 3-5  Important points for caregivers</vt:lpstr>
      <vt:lpstr>Scenario continues.. </vt:lpstr>
      <vt:lpstr>Question 4</vt:lpstr>
      <vt:lpstr>Answer 4</vt:lpstr>
      <vt:lpstr>Scenario progress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Ayuni</dc:creator>
  <cp:lastModifiedBy>Ayuni</cp:lastModifiedBy>
  <cp:revision>29</cp:revision>
  <dcterms:created xsi:type="dcterms:W3CDTF">2022-03-17T07:36:10Z</dcterms:created>
  <dcterms:modified xsi:type="dcterms:W3CDTF">2022-06-02T07:52:27Z</dcterms:modified>
</cp:coreProperties>
</file>